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48" r:id="rId2"/>
    <p:sldMasterId id="2147483668" r:id="rId3"/>
  </p:sldMasterIdLst>
  <p:sldIdLst>
    <p:sldId id="264" r:id="rId4"/>
    <p:sldId id="272" r:id="rId5"/>
    <p:sldId id="293" r:id="rId6"/>
    <p:sldId id="265" r:id="rId7"/>
    <p:sldId id="274" r:id="rId8"/>
    <p:sldId id="288" r:id="rId9"/>
    <p:sldId id="289" r:id="rId10"/>
    <p:sldId id="284" r:id="rId11"/>
    <p:sldId id="291" r:id="rId12"/>
    <p:sldId id="271" r:id="rId13"/>
    <p:sldId id="292" r:id="rId14"/>
    <p:sldId id="269" r:id="rId15"/>
    <p:sldId id="294" r:id="rId16"/>
    <p:sldId id="302" r:id="rId17"/>
    <p:sldId id="295" r:id="rId18"/>
    <p:sldId id="303" r:id="rId19"/>
    <p:sldId id="297" r:id="rId20"/>
    <p:sldId id="300" r:id="rId21"/>
    <p:sldId id="299" r:id="rId22"/>
    <p:sldId id="301" r:id="rId23"/>
    <p:sldId id="283" r:id="rId24"/>
    <p:sldId id="287" r:id="rId25"/>
    <p:sldId id="298" r:id="rId2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A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5"/>
    <p:restoredTop sz="96327"/>
  </p:normalViewPr>
  <p:slideViewPr>
    <p:cSldViewPr snapToGrid="0" snapToObjects="1">
      <p:cViewPr varScale="1">
        <p:scale>
          <a:sx n="64" d="100"/>
          <a:sy n="64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C52A45-4DD0-364E-AC73-E31A1B21E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5091" y="1460014"/>
            <a:ext cx="3001818" cy="30018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F43216-6902-4E43-ADC6-B92CD1CF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7" y="4794838"/>
            <a:ext cx="8809703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34A36-D8BC-944D-8045-2F1A7B9AF0EA}"/>
              </a:ext>
            </a:extLst>
          </p:cNvPr>
          <p:cNvSpPr txBox="1"/>
          <p:nvPr userDrawn="1"/>
        </p:nvSpPr>
        <p:spPr>
          <a:xfrm>
            <a:off x="10704443" y="64703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696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9DCB-14E2-2845-BFDC-403E63CB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677862"/>
            <a:ext cx="8809703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36A70-97C1-4148-AE19-91B2F398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096" y="2109811"/>
            <a:ext cx="8809704" cy="406715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86910-DE47-604F-B9F9-92984FD1D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51"/>
            <a:ext cx="12192000" cy="1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EA4F3-4AA7-A04C-8137-2DE7BD085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651834" y="2347060"/>
            <a:ext cx="7217723" cy="34849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B722-C95F-4146-A7B7-F9ACD3CE9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2506" y="1881866"/>
            <a:ext cx="8809705" cy="101635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2EC46-848E-F442-B5FB-5746408D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690562"/>
            <a:ext cx="8809703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471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175C13-AAA5-2D46-A0E0-54E4F9B19D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26635" y="3067255"/>
            <a:ext cx="4924325" cy="73004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Melody Southern Scrip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Dit</a:t>
            </a:r>
            <a:r>
              <a:rPr lang="en-GB" dirty="0"/>
              <a:t> had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eerder</a:t>
            </a:r>
            <a:r>
              <a:rPr lang="en-GB" dirty="0"/>
              <a:t> </a:t>
            </a:r>
            <a:r>
              <a:rPr lang="en-GB" dirty="0" err="1"/>
              <a:t>moeten</a:t>
            </a:r>
            <a:r>
              <a:rPr lang="en-GB" dirty="0"/>
              <a:t> </a:t>
            </a:r>
            <a:r>
              <a:rPr lang="en-GB" dirty="0" err="1"/>
              <a:t>doen</a:t>
            </a:r>
            <a:r>
              <a:rPr lang="en-GB" dirty="0"/>
              <a:t>!</a:t>
            </a:r>
          </a:p>
          <a:p>
            <a:endParaRPr lang="en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FBE60F-4340-A543-B208-3BD61CAC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669" y="2349634"/>
            <a:ext cx="785966" cy="717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5EA27-EC97-B542-B6DC-3E0728EA3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861939" y="3588188"/>
            <a:ext cx="785966" cy="7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6F2FD3DD-AA49-EE42-9D77-8362A2A9D4E4}"/>
              </a:ext>
            </a:extLst>
          </p:cNvPr>
          <p:cNvSpPr txBox="1">
            <a:spLocks/>
          </p:cNvSpPr>
          <p:nvPr userDrawn="1"/>
        </p:nvSpPr>
        <p:spPr>
          <a:xfrm>
            <a:off x="2544095" y="3890689"/>
            <a:ext cx="8021563" cy="1179095"/>
          </a:xfrm>
          <a:prstGeom prst="rect">
            <a:avLst/>
          </a:prstGeom>
          <a:blipFill dpi="0" rotWithShape="1">
            <a:blip r:embed="rId2">
              <a:alphaModFix amt="53568"/>
            </a:blip>
            <a:srcRect/>
            <a:tile tx="0" ty="0" sx="100000" sy="100000" flip="none" algn="tl"/>
          </a:blipFill>
          <a:ln w="6350">
            <a:solidFill>
              <a:schemeClr val="accent1">
                <a:shade val="50000"/>
              </a:schemeClr>
            </a:solidFill>
          </a:ln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latin typeface="Quicksand" pitchFamily="2" charset="77"/>
              </a:rPr>
              <a:t>Tekst</a:t>
            </a:r>
            <a:r>
              <a:rPr lang="en-GB" sz="1400" dirty="0">
                <a:latin typeface="Quicksand" pitchFamily="2" charset="77"/>
              </a:rPr>
              <a:t> in </a:t>
            </a:r>
            <a:r>
              <a:rPr lang="en-GB" sz="1400" dirty="0" err="1">
                <a:latin typeface="Quicksand" pitchFamily="2" charset="77"/>
              </a:rPr>
              <a:t>een</a:t>
            </a:r>
            <a:r>
              <a:rPr lang="en-GB" sz="1400" dirty="0">
                <a:latin typeface="Quicksand" pitchFamily="2" charset="77"/>
              </a:rPr>
              <a:t> </a:t>
            </a:r>
            <a:r>
              <a:rPr lang="en-GB" sz="1400" dirty="0" err="1">
                <a:latin typeface="Quicksand" pitchFamily="2" charset="77"/>
              </a:rPr>
              <a:t>kadertje</a:t>
            </a:r>
            <a:r>
              <a:rPr lang="en-GB" sz="1400" dirty="0">
                <a:latin typeface="Quicksand" pitchFamily="2" charset="77"/>
              </a:rPr>
              <a:t> met call to action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C5F9DE-8033-C644-B4FD-463D2A52B639}"/>
              </a:ext>
            </a:extLst>
          </p:cNvPr>
          <p:cNvSpPr txBox="1">
            <a:spLocks/>
          </p:cNvSpPr>
          <p:nvPr userDrawn="1"/>
        </p:nvSpPr>
        <p:spPr>
          <a:xfrm>
            <a:off x="5982081" y="4480237"/>
            <a:ext cx="1145590" cy="347958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txBody>
          <a:bodyPr vert="horz" wrap="square" lIns="90000" tIns="90000" rIns="90000" bIns="90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Quicksand" pitchFamily="2" charset="77"/>
              </a:rPr>
              <a:t>Lees </a:t>
            </a:r>
            <a:r>
              <a:rPr lang="en-GB" sz="1200" dirty="0" err="1">
                <a:latin typeface="Quicksand" pitchFamily="2" charset="77"/>
              </a:rPr>
              <a:t>verder</a:t>
            </a:r>
            <a:endParaRPr lang="en-GB" sz="1200" dirty="0">
              <a:latin typeface="Quicksand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A85783-FD71-994F-993B-F300BE53CDA6}"/>
              </a:ext>
            </a:extLst>
          </p:cNvPr>
          <p:cNvSpPr txBox="1">
            <a:spLocks/>
          </p:cNvSpPr>
          <p:nvPr userDrawn="1"/>
        </p:nvSpPr>
        <p:spPr>
          <a:xfrm>
            <a:off x="2544095" y="2045847"/>
            <a:ext cx="8021563" cy="1179095"/>
          </a:xfrm>
          <a:prstGeom prst="rect">
            <a:avLst/>
          </a:prstGeom>
          <a:solidFill>
            <a:srgbClr val="B9A77B"/>
          </a:solidFill>
          <a:ln w="6350">
            <a:noFill/>
          </a:ln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i="0" dirty="0" err="1">
                <a:solidFill>
                  <a:schemeClr val="bg1"/>
                </a:solidFill>
                <a:latin typeface="Quicksand Light" pitchFamily="2" charset="77"/>
              </a:rPr>
              <a:t>Tekst</a:t>
            </a:r>
            <a:r>
              <a:rPr lang="en-GB" sz="1400" b="0" i="0" dirty="0">
                <a:solidFill>
                  <a:schemeClr val="bg1"/>
                </a:solidFill>
                <a:latin typeface="Quicksand Light" pitchFamily="2" charset="77"/>
              </a:rPr>
              <a:t> in </a:t>
            </a:r>
            <a:r>
              <a:rPr lang="en-GB" sz="1400" b="0" i="0" dirty="0" err="1">
                <a:solidFill>
                  <a:schemeClr val="bg1"/>
                </a:solidFill>
                <a:latin typeface="Quicksand Light" pitchFamily="2" charset="77"/>
              </a:rPr>
              <a:t>een</a:t>
            </a:r>
            <a:r>
              <a:rPr lang="en-GB" sz="1400" b="0" i="0" dirty="0">
                <a:solidFill>
                  <a:schemeClr val="bg1"/>
                </a:solidFill>
                <a:latin typeface="Quicksand Light" pitchFamily="2" charset="77"/>
              </a:rPr>
              <a:t> </a:t>
            </a:r>
            <a:r>
              <a:rPr lang="en-GB" sz="1400" b="0" i="0" dirty="0" err="1">
                <a:solidFill>
                  <a:schemeClr val="bg1"/>
                </a:solidFill>
                <a:latin typeface="Quicksand Light" pitchFamily="2" charset="77"/>
              </a:rPr>
              <a:t>kadertje</a:t>
            </a:r>
            <a:r>
              <a:rPr lang="en-GB" sz="1400" b="0" i="0" dirty="0">
                <a:solidFill>
                  <a:schemeClr val="bg1"/>
                </a:solidFill>
                <a:latin typeface="Quicksand Light" pitchFamily="2" charset="77"/>
              </a:rPr>
              <a:t> met call to action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F466647-A5A7-B146-97D6-096412DD1C03}"/>
              </a:ext>
            </a:extLst>
          </p:cNvPr>
          <p:cNvSpPr txBox="1">
            <a:spLocks/>
          </p:cNvSpPr>
          <p:nvPr userDrawn="1"/>
        </p:nvSpPr>
        <p:spPr>
          <a:xfrm>
            <a:off x="5982081" y="2635394"/>
            <a:ext cx="1145590" cy="34795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vert="horz" wrap="square" lIns="90000" tIns="90000" rIns="90000" bIns="90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>
                <a:latin typeface="Quicksand" pitchFamily="2" charset="77"/>
              </a:rPr>
              <a:t>Klik</a:t>
            </a:r>
            <a:r>
              <a:rPr lang="en-GB" sz="1200" dirty="0">
                <a:latin typeface="Quicksand" pitchFamily="2" charset="77"/>
              </a:rPr>
              <a:t> </a:t>
            </a:r>
            <a:r>
              <a:rPr lang="en-GB" sz="1200" dirty="0" err="1">
                <a:latin typeface="Quicksand" pitchFamily="2" charset="77"/>
              </a:rPr>
              <a:t>hier</a:t>
            </a:r>
            <a:endParaRPr lang="en-GB" sz="1200" dirty="0"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338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9DCB-14E2-2845-BFDC-403E63CB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677862"/>
            <a:ext cx="8809703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36A70-97C1-4148-AE19-91B2F398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096" y="2109811"/>
            <a:ext cx="8809704" cy="406715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86910-DE47-604F-B9F9-92984FD1D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51"/>
            <a:ext cx="12192000" cy="1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EA4F3-4AA7-A04C-8137-2DE7BD085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651834" y="2347060"/>
            <a:ext cx="7217723" cy="34849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B722-C95F-4146-A7B7-F9ACD3CE9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2506" y="1881866"/>
            <a:ext cx="8809705" cy="101635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2EC46-848E-F442-B5FB-5746408D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690562"/>
            <a:ext cx="8809703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803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175C13-AAA5-2D46-A0E0-54E4F9B19D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4095" y="3067255"/>
            <a:ext cx="8021563" cy="730045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latin typeface="Melody Southern Scrip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Dit</a:t>
            </a:r>
            <a:r>
              <a:rPr lang="en-GB" dirty="0"/>
              <a:t> had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veel</a:t>
            </a:r>
            <a:r>
              <a:rPr lang="en-GB" dirty="0"/>
              <a:t> </a:t>
            </a:r>
            <a:r>
              <a:rPr lang="en-GB" dirty="0" err="1"/>
              <a:t>eerder</a:t>
            </a:r>
            <a:r>
              <a:rPr lang="en-GB" dirty="0"/>
              <a:t> </a:t>
            </a:r>
            <a:r>
              <a:rPr lang="en-GB" dirty="0" err="1"/>
              <a:t>moeten</a:t>
            </a:r>
            <a:r>
              <a:rPr lang="en-GB" dirty="0"/>
              <a:t> </a:t>
            </a:r>
            <a:r>
              <a:rPr lang="en-GB" dirty="0" err="1"/>
              <a:t>doen</a:t>
            </a:r>
            <a:r>
              <a:rPr lang="en-GB" dirty="0"/>
              <a:t>!</a:t>
            </a:r>
          </a:p>
          <a:p>
            <a:endParaRPr lang="en-NL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2FD3DD-AA49-EE42-9D77-8362A2A9D4E4}"/>
              </a:ext>
            </a:extLst>
          </p:cNvPr>
          <p:cNvSpPr txBox="1">
            <a:spLocks/>
          </p:cNvSpPr>
          <p:nvPr userDrawn="1"/>
        </p:nvSpPr>
        <p:spPr>
          <a:xfrm>
            <a:off x="2544095" y="3887052"/>
            <a:ext cx="8021563" cy="150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Quicksand" pitchFamily="2" charset="77"/>
              </a:rPr>
              <a:t>Diverse </a:t>
            </a:r>
            <a:r>
              <a:rPr lang="en-GB" sz="1400" dirty="0" err="1">
                <a:latin typeface="Quicksand" pitchFamily="2" charset="77"/>
              </a:rPr>
              <a:t>klanten</a:t>
            </a:r>
            <a:r>
              <a:rPr lang="en-GB" sz="1400" dirty="0">
                <a:latin typeface="Quicksand" pitchFamily="2" charset="77"/>
              </a:rPr>
              <a:t> Permanent Mooi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FBE60F-4340-A543-B208-3BD61CAC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6509" y="2349634"/>
            <a:ext cx="785966" cy="717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5EA27-EC97-B542-B6DC-3E0728EA3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565658" y="3923468"/>
            <a:ext cx="785966" cy="7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9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6F2FD3DD-AA49-EE42-9D77-8362A2A9D4E4}"/>
              </a:ext>
            </a:extLst>
          </p:cNvPr>
          <p:cNvSpPr txBox="1">
            <a:spLocks/>
          </p:cNvSpPr>
          <p:nvPr userDrawn="1"/>
        </p:nvSpPr>
        <p:spPr>
          <a:xfrm>
            <a:off x="2544095" y="3890689"/>
            <a:ext cx="8021563" cy="1179095"/>
          </a:xfrm>
          <a:prstGeom prst="rect">
            <a:avLst/>
          </a:prstGeom>
          <a:blipFill dpi="0" rotWithShape="1">
            <a:blip r:embed="rId2">
              <a:alphaModFix amt="53568"/>
            </a:blip>
            <a:srcRect/>
            <a:tile tx="0" ty="0" sx="100000" sy="100000" flip="none" algn="tl"/>
          </a:blipFill>
          <a:ln w="6350">
            <a:solidFill>
              <a:schemeClr val="accent1">
                <a:shade val="50000"/>
              </a:schemeClr>
            </a:solidFill>
          </a:ln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latin typeface="Quicksand" pitchFamily="2" charset="77"/>
              </a:rPr>
              <a:t>Tekst</a:t>
            </a:r>
            <a:r>
              <a:rPr lang="en-GB" sz="1400" dirty="0">
                <a:latin typeface="Quicksand" pitchFamily="2" charset="77"/>
              </a:rPr>
              <a:t> in </a:t>
            </a:r>
            <a:r>
              <a:rPr lang="en-GB" sz="1400" dirty="0" err="1">
                <a:latin typeface="Quicksand" pitchFamily="2" charset="77"/>
              </a:rPr>
              <a:t>een</a:t>
            </a:r>
            <a:r>
              <a:rPr lang="en-GB" sz="1400" dirty="0">
                <a:latin typeface="Quicksand" pitchFamily="2" charset="77"/>
              </a:rPr>
              <a:t> </a:t>
            </a:r>
            <a:r>
              <a:rPr lang="en-GB" sz="1400" dirty="0" err="1">
                <a:latin typeface="Quicksand" pitchFamily="2" charset="77"/>
              </a:rPr>
              <a:t>kadertje</a:t>
            </a:r>
            <a:r>
              <a:rPr lang="en-GB" sz="1400" dirty="0">
                <a:latin typeface="Quicksand" pitchFamily="2" charset="77"/>
              </a:rPr>
              <a:t> met call to action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4C5F9DE-8033-C644-B4FD-463D2A52B639}"/>
              </a:ext>
            </a:extLst>
          </p:cNvPr>
          <p:cNvSpPr txBox="1">
            <a:spLocks/>
          </p:cNvSpPr>
          <p:nvPr userDrawn="1"/>
        </p:nvSpPr>
        <p:spPr>
          <a:xfrm>
            <a:off x="5982081" y="4480237"/>
            <a:ext cx="1145590" cy="347958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txBody>
          <a:bodyPr vert="horz" wrap="square" lIns="90000" tIns="90000" rIns="90000" bIns="90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Quicksand" pitchFamily="2" charset="77"/>
              </a:rPr>
              <a:t>Lees </a:t>
            </a:r>
            <a:r>
              <a:rPr lang="en-GB" sz="1200" dirty="0" err="1">
                <a:latin typeface="Quicksand" pitchFamily="2" charset="77"/>
              </a:rPr>
              <a:t>verder</a:t>
            </a:r>
            <a:endParaRPr lang="en-GB" sz="1200" dirty="0">
              <a:latin typeface="Quicksand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EA85783-FD71-994F-993B-F300BE53CDA6}"/>
              </a:ext>
            </a:extLst>
          </p:cNvPr>
          <p:cNvSpPr txBox="1">
            <a:spLocks/>
          </p:cNvSpPr>
          <p:nvPr userDrawn="1"/>
        </p:nvSpPr>
        <p:spPr>
          <a:xfrm>
            <a:off x="2544095" y="2045847"/>
            <a:ext cx="8021563" cy="1179095"/>
          </a:xfrm>
          <a:prstGeom prst="rect">
            <a:avLst/>
          </a:prstGeom>
          <a:solidFill>
            <a:srgbClr val="B9A77B"/>
          </a:solidFill>
          <a:ln w="6350">
            <a:noFill/>
          </a:ln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i="0" dirty="0" err="1">
                <a:solidFill>
                  <a:schemeClr val="bg1"/>
                </a:solidFill>
                <a:latin typeface="Quicksand Light" pitchFamily="2" charset="77"/>
              </a:rPr>
              <a:t>Tekst</a:t>
            </a:r>
            <a:r>
              <a:rPr lang="en-GB" sz="1400" b="0" i="0" dirty="0">
                <a:solidFill>
                  <a:schemeClr val="bg1"/>
                </a:solidFill>
                <a:latin typeface="Quicksand Light" pitchFamily="2" charset="77"/>
              </a:rPr>
              <a:t> in </a:t>
            </a:r>
            <a:r>
              <a:rPr lang="en-GB" sz="1400" b="0" i="0" dirty="0" err="1">
                <a:solidFill>
                  <a:schemeClr val="bg1"/>
                </a:solidFill>
                <a:latin typeface="Quicksand Light" pitchFamily="2" charset="77"/>
              </a:rPr>
              <a:t>een</a:t>
            </a:r>
            <a:r>
              <a:rPr lang="en-GB" sz="1400" b="0" i="0" dirty="0">
                <a:solidFill>
                  <a:schemeClr val="bg1"/>
                </a:solidFill>
                <a:latin typeface="Quicksand Light" pitchFamily="2" charset="77"/>
              </a:rPr>
              <a:t> </a:t>
            </a:r>
            <a:r>
              <a:rPr lang="en-GB" sz="1400" b="0" i="0" dirty="0" err="1">
                <a:solidFill>
                  <a:schemeClr val="bg1"/>
                </a:solidFill>
                <a:latin typeface="Quicksand Light" pitchFamily="2" charset="77"/>
              </a:rPr>
              <a:t>kadertje</a:t>
            </a:r>
            <a:r>
              <a:rPr lang="en-GB" sz="1400" b="0" i="0" dirty="0">
                <a:solidFill>
                  <a:schemeClr val="bg1"/>
                </a:solidFill>
                <a:latin typeface="Quicksand Light" pitchFamily="2" charset="77"/>
              </a:rPr>
              <a:t> met call to action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F466647-A5A7-B146-97D6-096412DD1C03}"/>
              </a:ext>
            </a:extLst>
          </p:cNvPr>
          <p:cNvSpPr txBox="1">
            <a:spLocks/>
          </p:cNvSpPr>
          <p:nvPr userDrawn="1"/>
        </p:nvSpPr>
        <p:spPr>
          <a:xfrm>
            <a:off x="5982081" y="2635394"/>
            <a:ext cx="1145590" cy="34795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vert="horz" wrap="square" lIns="90000" tIns="90000" rIns="90000" bIns="90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>
                <a:latin typeface="Quicksand" pitchFamily="2" charset="77"/>
              </a:rPr>
              <a:t>Klik</a:t>
            </a:r>
            <a:r>
              <a:rPr lang="en-GB" sz="1200" dirty="0">
                <a:latin typeface="Quicksand" pitchFamily="2" charset="77"/>
              </a:rPr>
              <a:t> </a:t>
            </a:r>
            <a:r>
              <a:rPr lang="en-GB" sz="1200" dirty="0" err="1">
                <a:latin typeface="Quicksand" pitchFamily="2" charset="77"/>
              </a:rPr>
              <a:t>hier</a:t>
            </a:r>
            <a:endParaRPr lang="en-GB" sz="1200" dirty="0"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599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10" Type="http://schemas.openxmlformats.org/officeDocument/2006/relationships/image" Target="../media/image5.tiff"/><Relationship Id="rId4" Type="http://schemas.openxmlformats.org/officeDocument/2006/relationships/slideLayout" Target="../slideLayouts/slideLayout5.xml"/><Relationship Id="rId9" Type="http://schemas.openxmlformats.org/officeDocument/2006/relationships/hyperlink" Target="https://permanent-mooi.com/over-mij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BCBA6-BCFB-874B-B82D-23021AEA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365125"/>
            <a:ext cx="8809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EA435-3ADC-0B45-A64F-99AA54B4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4096" y="1825625"/>
            <a:ext cx="88097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63CF3-889D-114E-B9BA-DFDE787E0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451"/>
            <a:ext cx="12192000" cy="3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7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B9A77B"/>
          </a:solidFill>
          <a:latin typeface="Quicks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5000"/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BCBA6-BCFB-874B-B82D-23021AEA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365125"/>
            <a:ext cx="8809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EA435-3ADC-0B45-A64F-99AA54B4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4096" y="1825625"/>
            <a:ext cx="88097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63CF3-889D-114E-B9BA-DFDE787E0A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451"/>
            <a:ext cx="12192000" cy="3665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7D6D31-4E3F-5541-9AA1-211AEA0710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8" y="951901"/>
            <a:ext cx="1565744" cy="7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/>
            <a:extLst>
              <a:ext uri="{FF2B5EF4-FFF2-40B4-BE49-F238E27FC236}">
                <a16:creationId xmlns:a16="http://schemas.microsoft.com/office/drawing/2014/main" id="{4954BAE8-10AE-9A4E-AB59-BA93C479A3C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8380" y="4975285"/>
            <a:ext cx="1531800" cy="153554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A1168F2-FADF-EB49-9338-10E026B75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408" y="6109699"/>
            <a:ext cx="857065" cy="4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2B78DC-A97D-D94A-ACB8-4C4672E14AB6}"/>
              </a:ext>
            </a:extLst>
          </p:cNvPr>
          <p:cNvSpPr txBox="1"/>
          <p:nvPr userDrawn="1"/>
        </p:nvSpPr>
        <p:spPr>
          <a:xfrm>
            <a:off x="2544096" y="6188788"/>
            <a:ext cx="8428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Medische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tatoeage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in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beeld</a:t>
            </a:r>
            <a:endParaRPr lang="en-NL" sz="1000" b="0" i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E1F19-B40D-9B4A-8024-D6AC15E6A1D3}"/>
              </a:ext>
            </a:extLst>
          </p:cNvPr>
          <p:cNvSpPr txBox="1"/>
          <p:nvPr userDrawn="1"/>
        </p:nvSpPr>
        <p:spPr>
          <a:xfrm>
            <a:off x="528124" y="6607388"/>
            <a:ext cx="84287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© Permanent Mooi </a:t>
            </a:r>
            <a:fld id="{096916E6-C513-E34F-91C6-EACB69E92D63}" type="datetimeyyyy">
              <a:rPr lang="en-US" sz="8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pPr algn="l"/>
              <a:t>2021</a:t>
            </a:fld>
            <a:endParaRPr lang="en-NL" sz="800" b="0" i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708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B9A77B"/>
          </a:solidFill>
          <a:latin typeface="Quicks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5000"/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BCBA6-BCFB-874B-B82D-23021AEA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365125"/>
            <a:ext cx="88097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EA435-3ADC-0B45-A64F-99AA54B4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4096" y="1825625"/>
            <a:ext cx="88097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63CF3-889D-114E-B9BA-DFDE787E0A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451"/>
            <a:ext cx="12192000" cy="36657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7D6D31-4E3F-5541-9AA1-211AEA0710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8" y="951901"/>
            <a:ext cx="1565744" cy="7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4BAE8-10AE-9A4E-AB59-BA93C479A3C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48380" y="4975285"/>
            <a:ext cx="1531800" cy="153554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A1168F2-FADF-EB49-9338-10E026B75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408" y="6109699"/>
            <a:ext cx="857065" cy="4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2B78DC-A97D-D94A-ACB8-4C4672E14AB6}"/>
              </a:ext>
            </a:extLst>
          </p:cNvPr>
          <p:cNvSpPr txBox="1"/>
          <p:nvPr userDrawn="1"/>
        </p:nvSpPr>
        <p:spPr>
          <a:xfrm>
            <a:off x="2544096" y="6188788"/>
            <a:ext cx="84287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Medische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tatoeage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in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beeld</a:t>
            </a:r>
            <a:endParaRPr lang="en-NL" sz="1000" b="0" i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58025-A944-ED45-B8A7-5F63123AE7B5}"/>
              </a:ext>
            </a:extLst>
          </p:cNvPr>
          <p:cNvSpPr txBox="1"/>
          <p:nvPr userDrawn="1"/>
        </p:nvSpPr>
        <p:spPr>
          <a:xfrm>
            <a:off x="528124" y="6607388"/>
            <a:ext cx="84287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© Permanent Mooi </a:t>
            </a:r>
            <a:fld id="{096916E6-C513-E34F-91C6-EACB69E92D63}" type="datetimeyyyy">
              <a:rPr lang="en-US" sz="8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pPr algn="l"/>
              <a:t>2021</a:t>
            </a:fld>
            <a:endParaRPr lang="en-NL" sz="800" b="0" i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510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B9A77B"/>
          </a:solidFill>
          <a:latin typeface="Quicksan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rmanent-mooi.com/medische-tatoeage/voor-en-na-fotos-medische-cosmetica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ermanent-mooi.com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permanent-mooi.com/permanente-make-up/voor-en-na-fotos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ermanent-mooi.com/over-mij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tiff"/><Relationship Id="rId2" Type="http://schemas.openxmlformats.org/officeDocument/2006/relationships/hyperlink" Target="https://permanent-mooi.com/blog/nrc-dit-ben-ik-ik-sta-in-de-krant-janny-hanegraa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rmanent-mooi.com/blog/op-de-radio-tijdens-de-kwf-collecteweek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permanent-mooi.com/wp-content/uploads/2021/08/AD-310721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2DC7-BA79-D64F-84E1-7D2973F1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Medische tatoeage in beeld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0884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0FCFD5-4FD8-9541-9F5D-78E73BBD9CC7}"/>
              </a:ext>
            </a:extLst>
          </p:cNvPr>
          <p:cNvGrpSpPr/>
          <p:nvPr/>
        </p:nvGrpSpPr>
        <p:grpSpPr>
          <a:xfrm>
            <a:off x="3705182" y="2974106"/>
            <a:ext cx="5816339" cy="1553070"/>
            <a:chOff x="3705182" y="2974106"/>
            <a:chExt cx="5816339" cy="1553070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84D099A2-B664-F541-AD34-DC834DC18AFE}"/>
                </a:ext>
              </a:extLst>
            </p:cNvPr>
            <p:cNvSpPr txBox="1">
              <a:spLocks/>
            </p:cNvSpPr>
            <p:nvPr/>
          </p:nvSpPr>
          <p:spPr>
            <a:xfrm>
              <a:off x="4026635" y="3067255"/>
              <a:ext cx="4924325" cy="14599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elody Southern Script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  <a:spcAft>
                  <a:spcPts val="600"/>
                </a:spcAft>
              </a:pPr>
              <a:r>
                <a:rPr lang="nl-NL" dirty="0"/>
                <a:t>Ik maak het gemakkelijker nare ervaringen en ziekten een plekje te geven</a:t>
              </a:r>
              <a:endParaRPr lang="en-NL" dirty="0"/>
            </a:p>
            <a:p>
              <a:pPr>
                <a:spcBef>
                  <a:spcPts val="1600"/>
                </a:spcBef>
                <a:spcAft>
                  <a:spcPts val="600"/>
                </a:spcAft>
              </a:pPr>
              <a:endParaRPr lang="en-NL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B01ABE-C5EE-F64C-9025-C2645B7EA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9023304" y="3797215"/>
              <a:ext cx="498217" cy="4548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398507-DBA2-874D-9603-FF0DAAEE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82" y="2974106"/>
              <a:ext cx="498217" cy="45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2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781602" y="2502437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 tepeltatoeage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834" y="1838882"/>
            <a:ext cx="7109985" cy="1016355"/>
          </a:xfrm>
        </p:spPr>
        <p:txBody>
          <a:bodyPr>
            <a:normAutofit/>
          </a:bodyPr>
          <a:lstStyle/>
          <a:p>
            <a:r>
              <a:rPr lang="en-GB" sz="2400" dirty="0" err="1"/>
              <a:t>Niet</a:t>
            </a:r>
            <a:r>
              <a:rPr lang="en-GB" sz="2400" dirty="0"/>
              <a:t> langer een </a:t>
            </a:r>
            <a:r>
              <a:rPr lang="en-GB" sz="2400" dirty="0" err="1"/>
              <a:t>confrontatie</a:t>
            </a:r>
            <a:r>
              <a:rPr lang="en-GB" sz="2400" dirty="0"/>
              <a:t> met je </a:t>
            </a:r>
            <a:r>
              <a:rPr lang="en-GB" sz="2400" dirty="0" err="1"/>
              <a:t>spiegelbeeld</a:t>
            </a:r>
            <a:r>
              <a:rPr lang="en-GB" sz="2400" dirty="0"/>
              <a:t> </a:t>
            </a:r>
            <a:r>
              <a:rPr lang="en-GB" sz="2400" dirty="0" err="1"/>
              <a:t>aan</a:t>
            </a:r>
            <a:r>
              <a:rPr lang="en-GB" sz="2400" dirty="0"/>
              <a:t> het begin en </a:t>
            </a:r>
            <a:r>
              <a:rPr lang="en-GB" sz="2400" dirty="0" err="1"/>
              <a:t>eind</a:t>
            </a:r>
            <a:r>
              <a:rPr lang="en-GB" sz="2400" dirty="0"/>
              <a:t> van de </a:t>
            </a:r>
            <a:r>
              <a:rPr lang="en-GB" sz="2400" dirty="0" err="1"/>
              <a:t>dag</a:t>
            </a:r>
            <a:endParaRPr lang="en-GB" sz="24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CC8A1CF-F506-4EFA-B5FD-6E9DEF8AA1F7}"/>
              </a:ext>
            </a:extLst>
          </p:cNvPr>
          <p:cNvSpPr txBox="1">
            <a:spLocks/>
          </p:cNvSpPr>
          <p:nvPr/>
        </p:nvSpPr>
        <p:spPr>
          <a:xfrm>
            <a:off x="2682210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Tepeltatoeage </a:t>
            </a:r>
            <a:r>
              <a:rPr lang="nl-NL" sz="1200" i="1" dirty="0" err="1"/>
              <a:t>By</a:t>
            </a:r>
            <a:r>
              <a:rPr lang="nl-NL" sz="1200" i="1" dirty="0"/>
              <a:t> Janny - </a:t>
            </a:r>
            <a:r>
              <a:rPr lang="en-GB" sz="1200" dirty="0" err="1"/>
              <a:t>Borstreconstructie</a:t>
            </a:r>
            <a:r>
              <a:rPr lang="en-GB" sz="1200" dirty="0"/>
              <a:t> </a:t>
            </a:r>
            <a:r>
              <a:rPr lang="en-GB" sz="1200" dirty="0" err="1"/>
              <a:t>dokter</a:t>
            </a:r>
            <a:r>
              <a:rPr lang="en-GB" sz="1200" dirty="0"/>
              <a:t> Wouter </a:t>
            </a:r>
            <a:r>
              <a:rPr lang="en-GB" sz="1200" dirty="0" err="1"/>
              <a:t>Peeters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7967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45" b="545"/>
          <a:stretch>
            <a:fillRect/>
          </a:stretch>
        </p:blipFill>
        <p:spPr>
          <a:xfrm>
            <a:off x="2651834" y="2715847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Permanente make-up | tepeltatoeage</a:t>
            </a:r>
            <a:br>
              <a:rPr lang="nl-NL" dirty="0"/>
            </a:b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834" y="1838882"/>
            <a:ext cx="7217723" cy="1016355"/>
          </a:xfrm>
        </p:spPr>
        <p:txBody>
          <a:bodyPr/>
          <a:lstStyle/>
          <a:p>
            <a:r>
              <a:rPr lang="en-GB" sz="2400" dirty="0"/>
              <a:t>Je </a:t>
            </a:r>
            <a:r>
              <a:rPr lang="en-GB" sz="2400" dirty="0" err="1"/>
              <a:t>voelt</a:t>
            </a:r>
            <a:r>
              <a:rPr lang="en-GB" sz="2400" dirty="0"/>
              <a:t> je </a:t>
            </a:r>
            <a:r>
              <a:rPr lang="en-GB" sz="2400" dirty="0" err="1"/>
              <a:t>weer</a:t>
            </a:r>
            <a:r>
              <a:rPr lang="en-GB" sz="2400" dirty="0"/>
              <a:t> </a:t>
            </a:r>
            <a:r>
              <a:rPr lang="en-GB" sz="2400" dirty="0" err="1"/>
              <a:t>compleet</a:t>
            </a:r>
            <a:r>
              <a:rPr lang="en-GB" sz="2400" dirty="0"/>
              <a:t>.  </a:t>
            </a:r>
            <a:r>
              <a:rPr lang="en-GB" sz="2400" dirty="0" err="1"/>
              <a:t>Littekens</a:t>
            </a:r>
            <a:r>
              <a:rPr lang="en-GB" sz="2400" dirty="0"/>
              <a:t> </a:t>
            </a:r>
            <a:r>
              <a:rPr lang="en-GB" sz="2400" dirty="0" err="1"/>
              <a:t>vallen</a:t>
            </a:r>
            <a:r>
              <a:rPr lang="en-GB" sz="2400" dirty="0"/>
              <a:t> </a:t>
            </a:r>
            <a:r>
              <a:rPr lang="en-GB" sz="2400" dirty="0" err="1"/>
              <a:t>weg</a:t>
            </a:r>
            <a:r>
              <a:rPr lang="en-GB" sz="2400" dirty="0"/>
              <a:t> </a:t>
            </a:r>
            <a:r>
              <a:rPr lang="en-GB" sz="2400" dirty="0" err="1"/>
              <a:t>zodra</a:t>
            </a:r>
            <a:r>
              <a:rPr lang="en-GB" sz="2400" dirty="0"/>
              <a:t> twee </a:t>
            </a:r>
            <a:r>
              <a:rPr lang="en-GB" sz="2400" dirty="0" err="1"/>
              <a:t>tepels</a:t>
            </a:r>
            <a:r>
              <a:rPr lang="en-GB" sz="2400" dirty="0"/>
              <a:t> </a:t>
            </a:r>
            <a:r>
              <a:rPr lang="en-GB" sz="2400" dirty="0" err="1"/>
              <a:t>zijn</a:t>
            </a:r>
            <a:r>
              <a:rPr lang="en-GB" sz="2400" dirty="0"/>
              <a:t> </a:t>
            </a:r>
            <a:r>
              <a:rPr lang="en-GB" sz="2400" dirty="0" err="1"/>
              <a:t>getekend</a:t>
            </a:r>
            <a:endParaRPr lang="en-GB" sz="2400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635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550135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 tepeltatoeage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4096" y="1674254"/>
            <a:ext cx="7217723" cy="775837"/>
          </a:xfrm>
        </p:spPr>
        <p:txBody>
          <a:bodyPr>
            <a:noAutofit/>
          </a:bodyPr>
          <a:lstStyle/>
          <a:p>
            <a:r>
              <a:rPr lang="en-GB" sz="2400" dirty="0"/>
              <a:t>Je </a:t>
            </a:r>
            <a:r>
              <a:rPr lang="en-GB" sz="2400" dirty="0" err="1"/>
              <a:t>voelt</a:t>
            </a:r>
            <a:r>
              <a:rPr lang="en-GB" sz="2400" dirty="0"/>
              <a:t> je </a:t>
            </a:r>
            <a:r>
              <a:rPr lang="en-GB" sz="2400" dirty="0" err="1"/>
              <a:t>weer</a:t>
            </a:r>
            <a:r>
              <a:rPr lang="en-GB" sz="2400" dirty="0"/>
              <a:t> vrouw en partner. De (valse) </a:t>
            </a:r>
            <a:r>
              <a:rPr lang="en-GB" sz="2400" dirty="0" err="1"/>
              <a:t>schaamte</a:t>
            </a:r>
            <a:r>
              <a:rPr lang="en-GB" sz="2400" dirty="0"/>
              <a:t> </a:t>
            </a:r>
            <a:r>
              <a:rPr lang="en-GB" sz="2400" dirty="0" err="1"/>
              <a:t>voorbij</a:t>
            </a:r>
            <a:r>
              <a:rPr lang="en-GB" sz="2400" dirty="0"/>
              <a:t>.</a:t>
            </a:r>
          </a:p>
          <a:p>
            <a:endParaRPr lang="en-GB" sz="24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3A47E4D-0AD1-45DF-8F54-47F8F59C029D}"/>
              </a:ext>
            </a:extLst>
          </p:cNvPr>
          <p:cNvSpPr txBox="1">
            <a:spLocks/>
          </p:cNvSpPr>
          <p:nvPr/>
        </p:nvSpPr>
        <p:spPr>
          <a:xfrm>
            <a:off x="2682210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Tepeltatoeage </a:t>
            </a:r>
            <a:r>
              <a:rPr lang="nl-NL" sz="1200" i="1" dirty="0" err="1"/>
              <a:t>By</a:t>
            </a:r>
            <a:r>
              <a:rPr lang="nl-NL" sz="1200" i="1" dirty="0"/>
              <a:t> Janny - </a:t>
            </a:r>
            <a:r>
              <a:rPr lang="en-GB" sz="1200" dirty="0" err="1"/>
              <a:t>Borstreconstructie</a:t>
            </a:r>
            <a:r>
              <a:rPr lang="en-GB" sz="1200" dirty="0"/>
              <a:t> </a:t>
            </a:r>
            <a:r>
              <a:rPr lang="en-GB" sz="1200" dirty="0" err="1"/>
              <a:t>dokter</a:t>
            </a:r>
            <a:r>
              <a:rPr lang="en-GB" sz="1200" dirty="0"/>
              <a:t> Wouter </a:t>
            </a:r>
            <a:r>
              <a:rPr lang="en-GB" sz="1200" dirty="0" err="1"/>
              <a:t>Peeters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03429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0FCFD5-4FD8-9541-9F5D-78E73BBD9CC7}"/>
              </a:ext>
            </a:extLst>
          </p:cNvPr>
          <p:cNvGrpSpPr/>
          <p:nvPr/>
        </p:nvGrpSpPr>
        <p:grpSpPr>
          <a:xfrm>
            <a:off x="1115779" y="2795545"/>
            <a:ext cx="10238020" cy="1553070"/>
            <a:chOff x="3705182" y="2974106"/>
            <a:chExt cx="5816339" cy="1553070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84D099A2-B664-F541-AD34-DC834DC18AFE}"/>
                </a:ext>
              </a:extLst>
            </p:cNvPr>
            <p:cNvSpPr txBox="1">
              <a:spLocks/>
            </p:cNvSpPr>
            <p:nvPr/>
          </p:nvSpPr>
          <p:spPr>
            <a:xfrm>
              <a:off x="4203399" y="3067255"/>
              <a:ext cx="4747561" cy="14599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elody Southern Script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  <a:spcAft>
                  <a:spcPts val="600"/>
                </a:spcAft>
              </a:pPr>
              <a:r>
                <a:rPr lang="nl-NL" dirty="0"/>
                <a:t>De pijn verdwijnt niet helemaal, sporen blijven achter.                Het wegnemen van het litteken, reconstrueren van de borst en tepel, maakt het milder.</a:t>
              </a:r>
              <a:endParaRPr lang="en-NL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B01ABE-C5EE-F64C-9025-C2645B7EA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9023304" y="3797215"/>
              <a:ext cx="498217" cy="4548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398507-DBA2-874D-9603-FF0DAAEE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82" y="2974106"/>
              <a:ext cx="498217" cy="45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17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550135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 tepeltatoeage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4096" y="1722201"/>
            <a:ext cx="7217723" cy="1016355"/>
          </a:xfrm>
        </p:spPr>
        <p:txBody>
          <a:bodyPr>
            <a:normAutofit/>
          </a:bodyPr>
          <a:lstStyle/>
          <a:p>
            <a:r>
              <a:rPr lang="en-GB" sz="2400" dirty="0" err="1"/>
              <a:t>Tijdens</a:t>
            </a:r>
            <a:r>
              <a:rPr lang="en-GB" sz="2400" dirty="0"/>
              <a:t> en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medische</a:t>
            </a:r>
            <a:r>
              <a:rPr lang="en-GB" sz="2400" dirty="0"/>
              <a:t> </a:t>
            </a:r>
            <a:r>
              <a:rPr lang="en-GB" sz="2400" dirty="0" err="1"/>
              <a:t>tatoeage</a:t>
            </a:r>
            <a:r>
              <a:rPr lang="en-GB" sz="2400" dirty="0"/>
              <a:t>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 err="1"/>
              <a:t>tijd</a:t>
            </a:r>
            <a:r>
              <a:rPr lang="en-GB" sz="2400" dirty="0"/>
              <a:t> voor het </a:t>
            </a:r>
            <a:r>
              <a:rPr lang="en-GB" sz="2400" dirty="0" err="1"/>
              <a:t>échte</a:t>
            </a:r>
            <a:r>
              <a:rPr lang="en-GB" sz="2400" dirty="0"/>
              <a:t> </a:t>
            </a:r>
            <a:r>
              <a:rPr lang="en-GB" sz="2400" dirty="0" err="1"/>
              <a:t>herstel</a:t>
            </a:r>
            <a:r>
              <a:rPr lang="en-GB" sz="2400" dirty="0"/>
              <a:t>, </a:t>
            </a:r>
            <a:r>
              <a:rPr lang="en-GB" sz="2400" dirty="0" err="1"/>
              <a:t>diep</a:t>
            </a:r>
            <a:r>
              <a:rPr lang="en-GB" sz="2400" dirty="0"/>
              <a:t> van </a:t>
            </a:r>
            <a:r>
              <a:rPr lang="en-GB" sz="2400" dirty="0" err="1"/>
              <a:t>binnen</a:t>
            </a:r>
            <a:endParaRPr lang="en-GB" sz="24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1BC82B-56D8-4DDC-89C0-E459E895EDFB}"/>
              </a:ext>
            </a:extLst>
          </p:cNvPr>
          <p:cNvSpPr txBox="1">
            <a:spLocks/>
          </p:cNvSpPr>
          <p:nvPr/>
        </p:nvSpPr>
        <p:spPr>
          <a:xfrm>
            <a:off x="2651834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Tepeltatoeage </a:t>
            </a:r>
            <a:r>
              <a:rPr lang="nl-NL" sz="1200" i="1" dirty="0" err="1"/>
              <a:t>By</a:t>
            </a:r>
            <a:r>
              <a:rPr lang="nl-NL" sz="1200" i="1" dirty="0"/>
              <a:t> Janny - </a:t>
            </a:r>
            <a:r>
              <a:rPr lang="en-GB" sz="1200" dirty="0" err="1"/>
              <a:t>Borstreconstructie</a:t>
            </a:r>
            <a:r>
              <a:rPr lang="en-GB" sz="1200" dirty="0"/>
              <a:t> </a:t>
            </a:r>
            <a:r>
              <a:rPr lang="en-GB" sz="1200" dirty="0" err="1"/>
              <a:t>dokter</a:t>
            </a:r>
            <a:r>
              <a:rPr lang="en-GB" sz="1200" dirty="0"/>
              <a:t> Wouter </a:t>
            </a:r>
            <a:r>
              <a:rPr lang="en-GB" sz="1200" dirty="0" err="1"/>
              <a:t>Peeters</a:t>
            </a:r>
            <a:endParaRPr lang="en-GB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EAB40-2F64-3249-ADE6-00706E8E9D16}"/>
              </a:ext>
            </a:extLst>
          </p:cNvPr>
          <p:cNvSpPr txBox="1"/>
          <p:nvPr/>
        </p:nvSpPr>
        <p:spPr>
          <a:xfrm>
            <a:off x="2475571" y="216333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7254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550135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 tepeltatoeage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1BC82B-56D8-4DDC-89C0-E459E895EDFB}"/>
              </a:ext>
            </a:extLst>
          </p:cNvPr>
          <p:cNvSpPr txBox="1">
            <a:spLocks/>
          </p:cNvSpPr>
          <p:nvPr/>
        </p:nvSpPr>
        <p:spPr>
          <a:xfrm>
            <a:off x="2651834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Tepeltatoeage </a:t>
            </a:r>
            <a:r>
              <a:rPr lang="nl-NL" sz="1200" i="1" dirty="0" err="1"/>
              <a:t>By</a:t>
            </a:r>
            <a:r>
              <a:rPr lang="nl-NL" sz="1200" i="1" dirty="0"/>
              <a:t> Janny - </a:t>
            </a:r>
            <a:r>
              <a:rPr lang="en-GB" sz="1200" dirty="0" err="1"/>
              <a:t>Borstreconstructie</a:t>
            </a:r>
            <a:r>
              <a:rPr lang="en-GB" sz="1200" dirty="0"/>
              <a:t> </a:t>
            </a:r>
            <a:r>
              <a:rPr lang="en-GB" sz="1200" dirty="0" err="1"/>
              <a:t>dokter</a:t>
            </a:r>
            <a:r>
              <a:rPr lang="en-GB" sz="1200" dirty="0"/>
              <a:t> Wouter </a:t>
            </a:r>
            <a:r>
              <a:rPr lang="en-GB" sz="1200" dirty="0" err="1"/>
              <a:t>Peeters</a:t>
            </a:r>
            <a:endParaRPr lang="en-GB" sz="12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21FD5DB-D8AF-0946-BFF8-C4C69D51E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4096" y="1722201"/>
            <a:ext cx="7217723" cy="1016355"/>
          </a:xfrm>
        </p:spPr>
        <p:txBody>
          <a:bodyPr>
            <a:normAutofit/>
          </a:bodyPr>
          <a:lstStyle/>
          <a:p>
            <a:r>
              <a:rPr lang="en-GB" sz="2400" dirty="0" err="1"/>
              <a:t>Tijdens</a:t>
            </a:r>
            <a:r>
              <a:rPr lang="en-GB" sz="2400" dirty="0"/>
              <a:t> en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medische</a:t>
            </a:r>
            <a:r>
              <a:rPr lang="en-GB" sz="2400" dirty="0"/>
              <a:t> </a:t>
            </a:r>
            <a:r>
              <a:rPr lang="en-GB" sz="2400" dirty="0" err="1"/>
              <a:t>tatoeage</a:t>
            </a:r>
            <a:r>
              <a:rPr lang="en-GB" sz="2400" dirty="0"/>
              <a:t>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 err="1"/>
              <a:t>tijd</a:t>
            </a:r>
            <a:r>
              <a:rPr lang="en-GB" sz="2400" dirty="0"/>
              <a:t> voor het </a:t>
            </a:r>
            <a:r>
              <a:rPr lang="en-GB" sz="2400" dirty="0" err="1"/>
              <a:t>échte</a:t>
            </a:r>
            <a:r>
              <a:rPr lang="en-GB" sz="2400" dirty="0"/>
              <a:t> </a:t>
            </a:r>
            <a:r>
              <a:rPr lang="en-GB" sz="2400" dirty="0" err="1"/>
              <a:t>herstel</a:t>
            </a:r>
            <a:r>
              <a:rPr lang="en-GB" sz="2400" dirty="0"/>
              <a:t>, </a:t>
            </a:r>
            <a:r>
              <a:rPr lang="en-GB" sz="2400" dirty="0" err="1"/>
              <a:t>diep</a:t>
            </a:r>
            <a:r>
              <a:rPr lang="en-GB" sz="2400" dirty="0"/>
              <a:t> van </a:t>
            </a:r>
            <a:r>
              <a:rPr lang="en-GB" sz="2400" dirty="0" err="1"/>
              <a:t>binnen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5753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Medische tatoeage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1029739" y="452568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69CF32-27F8-BF4B-B7C4-F7D43DC50D10}"/>
              </a:ext>
            </a:extLst>
          </p:cNvPr>
          <p:cNvSpPr txBox="1">
            <a:spLocks/>
          </p:cNvSpPr>
          <p:nvPr/>
        </p:nvSpPr>
        <p:spPr>
          <a:xfrm>
            <a:off x="2651834" y="3072534"/>
            <a:ext cx="8021563" cy="1411543"/>
          </a:xfrm>
          <a:prstGeom prst="rect">
            <a:avLst/>
          </a:prstGeom>
          <a:blipFill dpi="0" rotWithShape="1">
            <a:blip r:embed="rId2">
              <a:alphaModFix amt="53568"/>
            </a:blip>
            <a:srcRect/>
            <a:tile tx="0" ty="0" sx="100000" sy="100000" flip="none" algn="tl"/>
          </a:blipFill>
          <a:ln w="6350">
            <a:solidFill>
              <a:schemeClr val="accent1">
                <a:shade val="50000"/>
              </a:schemeClr>
            </a:solidFill>
          </a:ln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Quicksand" pitchFamily="2" charset="77"/>
              </a:rPr>
              <a:t>Meer </a:t>
            </a:r>
            <a:r>
              <a:rPr lang="en-GB" sz="2800" dirty="0" err="1">
                <a:latin typeface="Quicksand" pitchFamily="2" charset="77"/>
              </a:rPr>
              <a:t>voorbeelden</a:t>
            </a:r>
            <a:r>
              <a:rPr lang="en-GB" sz="2800" dirty="0">
                <a:latin typeface="Quicksand" pitchFamily="2" charset="77"/>
              </a:rPr>
              <a:t> </a:t>
            </a:r>
            <a:r>
              <a:rPr lang="en-GB" sz="2800" dirty="0" err="1">
                <a:latin typeface="Quicksand" pitchFamily="2" charset="77"/>
              </a:rPr>
              <a:t>medische</a:t>
            </a:r>
            <a:r>
              <a:rPr lang="en-GB" sz="2800" dirty="0">
                <a:latin typeface="Quicksand" pitchFamily="2" charset="77"/>
              </a:rPr>
              <a:t> </a:t>
            </a:r>
            <a:r>
              <a:rPr lang="en-GB" sz="2800" dirty="0" err="1">
                <a:latin typeface="Quicksand" pitchFamily="2" charset="77"/>
              </a:rPr>
              <a:t>tatoeage</a:t>
            </a:r>
            <a:endParaRPr lang="en-GB" sz="2800" dirty="0">
              <a:latin typeface="Quicksand" pitchFamily="2" charset="77"/>
            </a:endParaRPr>
          </a:p>
        </p:txBody>
      </p:sp>
      <p:sp>
        <p:nvSpPr>
          <p:cNvPr id="9" name="Subtitle 2">
            <a:hlinkClick r:id="rId3"/>
            <a:extLst>
              <a:ext uri="{FF2B5EF4-FFF2-40B4-BE49-F238E27FC236}">
                <a16:creationId xmlns:a16="http://schemas.microsoft.com/office/drawing/2014/main" id="{CE2AE2F6-E39E-D543-B7FA-23E6C8925073}"/>
              </a:ext>
            </a:extLst>
          </p:cNvPr>
          <p:cNvSpPr txBox="1">
            <a:spLocks/>
          </p:cNvSpPr>
          <p:nvPr/>
        </p:nvSpPr>
        <p:spPr>
          <a:xfrm>
            <a:off x="6089820" y="3824764"/>
            <a:ext cx="1145590" cy="391870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txBody>
          <a:bodyPr vert="horz" wrap="square" lIns="90000" tIns="90000" rIns="90000" bIns="90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latin typeface="Quicksand" pitchFamily="2" charset="77"/>
              </a:rPr>
              <a:t>Klik</a:t>
            </a:r>
            <a:r>
              <a:rPr lang="en-GB" sz="1800" dirty="0">
                <a:latin typeface="Quicksand" pitchFamily="2" charset="77"/>
              </a:rPr>
              <a:t> </a:t>
            </a:r>
            <a:r>
              <a:rPr lang="en-GB" sz="1800" dirty="0" err="1">
                <a:latin typeface="Quicksand" pitchFamily="2" charset="77"/>
              </a:rPr>
              <a:t>hier</a:t>
            </a:r>
            <a:endParaRPr lang="en-GB" sz="1800" dirty="0"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266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F3CB-3CB9-0C45-9FA7-364F4AC1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GGD | nieuwe wet- en regelgeving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83E1-52F6-544D-9EFE-337C863B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3 jaarlijkse GGD vergunning voor tatoeage is </a:t>
            </a:r>
            <a:r>
              <a:rPr lang="nl-NL" b="1" dirty="0"/>
              <a:t>verplicht</a:t>
            </a:r>
            <a:r>
              <a:rPr lang="nl-NL" dirty="0"/>
              <a:t>, </a:t>
            </a:r>
            <a:r>
              <a:rPr lang="nl-NL" b="1" dirty="0"/>
              <a:t>ook voor ziekenhuizen</a:t>
            </a:r>
          </a:p>
          <a:p>
            <a:r>
              <a:rPr lang="nl-NL" dirty="0"/>
              <a:t>Permanent Mooi heeft die GGD vergunning</a:t>
            </a:r>
          </a:p>
          <a:p>
            <a:r>
              <a:rPr lang="nl-NL" dirty="0"/>
              <a:t>Kwaliteit is en blijft hoog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nascholing en naleven wet- en regelgeving</a:t>
            </a:r>
          </a:p>
          <a:p>
            <a:r>
              <a:rPr lang="nl-NL" dirty="0"/>
              <a:t>1 januari 2022 nieuwe REACH wet- en regelgeving:</a:t>
            </a:r>
          </a:p>
          <a:p>
            <a:pPr lvl="1"/>
            <a:r>
              <a:rPr lang="nl-NL" dirty="0"/>
              <a:t>Pigmenten </a:t>
            </a:r>
            <a:r>
              <a:rPr lang="fr-FR" dirty="0" err="1"/>
              <a:t>geel</a:t>
            </a:r>
            <a:r>
              <a:rPr lang="fr-FR" dirty="0"/>
              <a:t> en </a:t>
            </a:r>
            <a:r>
              <a:rPr lang="fr-FR" dirty="0" err="1"/>
              <a:t>rood</a:t>
            </a:r>
            <a:r>
              <a:rPr lang="fr-FR" dirty="0"/>
              <a:t>:  </a:t>
            </a:r>
            <a:r>
              <a:rPr lang="fr-FR" b="1" dirty="0" err="1"/>
              <a:t>verboden</a:t>
            </a:r>
            <a:r>
              <a:rPr lang="fr-FR" b="1" dirty="0"/>
              <a:t>!</a:t>
            </a:r>
          </a:p>
          <a:p>
            <a:pPr lvl="1"/>
            <a:r>
              <a:rPr lang="nl-NL" dirty="0"/>
              <a:t>Huidige pigmenten </a:t>
            </a:r>
            <a:r>
              <a:rPr lang="nl-NL" b="1" dirty="0"/>
              <a:t>verboden</a:t>
            </a:r>
            <a:r>
              <a:rPr lang="nl-NL" dirty="0"/>
              <a:t> door wijziging oplosmiddelen</a:t>
            </a:r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56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F3CB-3CB9-0C45-9FA7-364F4AC1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Voordelen uitbesteden medische tatoeage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83E1-52F6-544D-9EFE-337C863B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U biedt kwaliteit en een compleet pakket aan uw patiënt</a:t>
            </a:r>
          </a:p>
          <a:p>
            <a:r>
              <a:rPr lang="nl-NL" dirty="0"/>
              <a:t>Gemak en comfort voor u en uw patiënt</a:t>
            </a:r>
          </a:p>
          <a:p>
            <a:r>
              <a:rPr lang="nl-NL" dirty="0"/>
              <a:t>Iedereen verdient na borstreconstructie ook een mooie tepel!</a:t>
            </a:r>
          </a:p>
          <a:p>
            <a:r>
              <a:rPr lang="nl-NL" dirty="0"/>
              <a:t>De patiënt, het ziekenhuis en de ziektekostenverzekering is beter af met complete zorg door het uitbesteden van tepeltatoeage</a:t>
            </a:r>
          </a:p>
          <a:p>
            <a:endParaRPr lang="nl-NL" dirty="0"/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531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F3CB-3CB9-0C45-9FA7-364F4AC1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83E1-52F6-544D-9EFE-337C863B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Over </a:t>
            </a:r>
            <a:r>
              <a:rPr lang="nl-NL" dirty="0">
                <a:hlinkClick r:id="rId2"/>
              </a:rPr>
              <a:t>Permanent Mooi </a:t>
            </a:r>
            <a:r>
              <a:rPr lang="nl-NL" i="1" dirty="0" err="1">
                <a:hlinkClick r:id="rId2"/>
              </a:rPr>
              <a:t>By</a:t>
            </a:r>
            <a:r>
              <a:rPr lang="nl-NL" i="1" dirty="0">
                <a:hlinkClick r:id="rId2"/>
              </a:rPr>
              <a:t> Janny Hanegraaf</a:t>
            </a:r>
            <a:endParaRPr lang="nl-NL" i="1" dirty="0"/>
          </a:p>
          <a:p>
            <a:r>
              <a:rPr lang="nl-NL" dirty="0"/>
              <a:t>Permanente make-up | medisch tatoeage | tepeltatoeage</a:t>
            </a:r>
          </a:p>
          <a:p>
            <a:r>
              <a:rPr lang="nl-NL" dirty="0"/>
              <a:t>GGD vergunningstelsel | nieuwe wet en regelgeving toegestane pigmenten</a:t>
            </a:r>
          </a:p>
          <a:p>
            <a:r>
              <a:rPr lang="nl-NL" dirty="0"/>
              <a:t>Voordelen uitbesteden medische tatoeage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03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82D5CB6D-1F91-4468-9590-40A855C7B32A}"/>
              </a:ext>
            </a:extLst>
          </p:cNvPr>
          <p:cNvGrpSpPr/>
          <p:nvPr/>
        </p:nvGrpSpPr>
        <p:grpSpPr>
          <a:xfrm>
            <a:off x="3705182" y="2974106"/>
            <a:ext cx="5816339" cy="1553070"/>
            <a:chOff x="3705182" y="2974106"/>
            <a:chExt cx="5816339" cy="1553070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C8329D4D-2FB9-4F2F-BA1D-85C14BFB3836}"/>
                </a:ext>
              </a:extLst>
            </p:cNvPr>
            <p:cNvSpPr txBox="1">
              <a:spLocks/>
            </p:cNvSpPr>
            <p:nvPr/>
          </p:nvSpPr>
          <p:spPr>
            <a:xfrm>
              <a:off x="4181909" y="3067255"/>
              <a:ext cx="4924325" cy="14599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elody Southern Script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  <a:spcAft>
                  <a:spcPts val="600"/>
                </a:spcAft>
              </a:pPr>
              <a:r>
                <a:rPr lang="nl-NL" dirty="0"/>
                <a:t>Hoe zou u uw moeder, vrouw, dochter of schoondochter het liefst zien? </a:t>
              </a:r>
              <a:endParaRPr lang="en-NL" dirty="0"/>
            </a:p>
          </p:txBody>
        </p:sp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8564D1E-D640-46FD-99C3-DBC5B48E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9023304" y="3797215"/>
              <a:ext cx="498217" cy="454894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4A1C983-552D-4D5A-BD3D-96ADA8FB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5182" y="2974106"/>
              <a:ext cx="498217" cy="45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3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347060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permanente make-up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835" y="1838882"/>
            <a:ext cx="7316414" cy="101635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Gemak en comfort,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óók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tijdens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" pitchFamily="2" charset="77"/>
                <a:ea typeface="+mn-ea"/>
                <a:cs typeface="+mn-cs"/>
              </a:rPr>
              <a:t>overgang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77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5C12C7-EF0D-489A-84A4-6FDB2E2BA19E}"/>
              </a:ext>
            </a:extLst>
          </p:cNvPr>
          <p:cNvSpPr txBox="1">
            <a:spLocks/>
          </p:cNvSpPr>
          <p:nvPr/>
        </p:nvSpPr>
        <p:spPr>
          <a:xfrm>
            <a:off x="2682210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Permanente make-up </a:t>
            </a:r>
            <a:r>
              <a:rPr lang="nl-NL" sz="1200" i="1" dirty="0" err="1"/>
              <a:t>By</a:t>
            </a:r>
            <a:r>
              <a:rPr lang="nl-NL" sz="1200" i="1" dirty="0"/>
              <a:t> Janny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33887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permanente make-up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077939-0BD5-B54C-ACB0-6CC353AB49CD}"/>
              </a:ext>
            </a:extLst>
          </p:cNvPr>
          <p:cNvSpPr txBox="1">
            <a:spLocks/>
          </p:cNvSpPr>
          <p:nvPr/>
        </p:nvSpPr>
        <p:spPr>
          <a:xfrm>
            <a:off x="2651834" y="3108800"/>
            <a:ext cx="8021563" cy="1726969"/>
          </a:xfrm>
          <a:prstGeom prst="rect">
            <a:avLst/>
          </a:prstGeom>
          <a:solidFill>
            <a:srgbClr val="B9A77B"/>
          </a:solidFill>
          <a:ln w="6350">
            <a:noFill/>
          </a:ln>
        </p:spPr>
        <p:txBody>
          <a:bodyPr vert="horz" lIns="180000" tIns="180000" rIns="180000" bIns="1800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i="0" dirty="0">
                <a:solidFill>
                  <a:schemeClr val="bg1"/>
                </a:solidFill>
                <a:latin typeface="Quicksand Light" pitchFamily="2" charset="77"/>
              </a:rPr>
              <a:t>Meer </a:t>
            </a:r>
            <a:r>
              <a:rPr lang="en-GB" sz="2800" b="0" i="0" dirty="0" err="1">
                <a:solidFill>
                  <a:schemeClr val="bg1"/>
                </a:solidFill>
                <a:latin typeface="Quicksand Light" pitchFamily="2" charset="77"/>
              </a:rPr>
              <a:t>voorbeelden</a:t>
            </a:r>
            <a:r>
              <a:rPr lang="en-GB" sz="2800" b="0" i="0" dirty="0">
                <a:solidFill>
                  <a:schemeClr val="bg1"/>
                </a:solidFill>
                <a:latin typeface="Quicksand Light" pitchFamily="2" charset="77"/>
              </a:rPr>
              <a:t> van </a:t>
            </a:r>
            <a:r>
              <a:rPr lang="en-GB" sz="2800" b="0" i="0" dirty="0" err="1">
                <a:solidFill>
                  <a:schemeClr val="bg1"/>
                </a:solidFill>
                <a:latin typeface="Quicksand Light" pitchFamily="2" charset="77"/>
              </a:rPr>
              <a:t>permanente</a:t>
            </a:r>
            <a:r>
              <a:rPr lang="en-GB" sz="2800" b="0" i="0" dirty="0">
                <a:solidFill>
                  <a:schemeClr val="bg1"/>
                </a:solidFill>
                <a:latin typeface="Quicksand Light" pitchFamily="2" charset="77"/>
              </a:rPr>
              <a:t> </a:t>
            </a:r>
          </a:p>
          <a:p>
            <a:r>
              <a:rPr lang="en-GB" sz="2800" b="0" i="0" dirty="0">
                <a:solidFill>
                  <a:schemeClr val="bg1"/>
                </a:solidFill>
                <a:latin typeface="Quicksand Light" pitchFamily="2" charset="77"/>
              </a:rPr>
              <a:t>make-up</a:t>
            </a:r>
          </a:p>
        </p:txBody>
      </p:sp>
      <p:sp>
        <p:nvSpPr>
          <p:cNvPr id="10" name="Subtitle 2">
            <a:hlinkClick r:id="rId2"/>
            <a:extLst>
              <a:ext uri="{FF2B5EF4-FFF2-40B4-BE49-F238E27FC236}">
                <a16:creationId xmlns:a16="http://schemas.microsoft.com/office/drawing/2014/main" id="{B3F46CDE-2CA0-4E3C-8252-7A9BBC3DEF70}"/>
              </a:ext>
            </a:extLst>
          </p:cNvPr>
          <p:cNvSpPr txBox="1">
            <a:spLocks/>
          </p:cNvSpPr>
          <p:nvPr/>
        </p:nvSpPr>
        <p:spPr>
          <a:xfrm>
            <a:off x="6089820" y="4259865"/>
            <a:ext cx="1145590" cy="431057"/>
          </a:xfrm>
          <a:prstGeom prst="rect">
            <a:avLst/>
          </a:prstGeom>
          <a:noFill/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wrap="square" lIns="90000" tIns="90000" rIns="90000" bIns="90000" rtlCol="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Melody Southern Scrip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err="1">
                <a:solidFill>
                  <a:schemeClr val="bg2"/>
                </a:solidFill>
                <a:latin typeface="Quicksand" pitchFamily="2" charset="77"/>
              </a:rPr>
              <a:t>Klik</a:t>
            </a:r>
            <a:r>
              <a:rPr lang="en-GB" sz="1800" dirty="0">
                <a:solidFill>
                  <a:schemeClr val="bg2"/>
                </a:solidFill>
                <a:latin typeface="Quicksand" pitchFamily="2" charset="77"/>
              </a:rPr>
              <a:t> </a:t>
            </a:r>
            <a:r>
              <a:rPr lang="en-GB" sz="1800" dirty="0" err="1">
                <a:solidFill>
                  <a:schemeClr val="bg2"/>
                </a:solidFill>
                <a:latin typeface="Quicksand" pitchFamily="2" charset="77"/>
              </a:rPr>
              <a:t>hier</a:t>
            </a:r>
            <a:endParaRPr lang="en-GB" sz="1800" dirty="0">
              <a:solidFill>
                <a:schemeClr val="bg2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476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59BC-EF84-764B-8777-0A5036E5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Samen leveren we complete zorg die iedereen verdient!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63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82211" y="2202770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Medische tatoeage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4D61795-4E7D-4E7E-B307-2D08061D4418}"/>
              </a:ext>
            </a:extLst>
          </p:cNvPr>
          <p:cNvSpPr txBox="1">
            <a:spLocks/>
          </p:cNvSpPr>
          <p:nvPr/>
        </p:nvSpPr>
        <p:spPr>
          <a:xfrm>
            <a:off x="2682210" y="5879522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Tepeltatoeage </a:t>
            </a:r>
            <a:r>
              <a:rPr lang="nl-NL" sz="1200" i="1" dirty="0" err="1"/>
              <a:t>By</a:t>
            </a:r>
            <a:r>
              <a:rPr lang="nl-NL" sz="1200" i="1" dirty="0"/>
              <a:t> Janny - </a:t>
            </a:r>
            <a:r>
              <a:rPr lang="en-GB" sz="1200" dirty="0" err="1"/>
              <a:t>Borstreconstructie</a:t>
            </a:r>
            <a:r>
              <a:rPr lang="en-GB" sz="1200" dirty="0"/>
              <a:t> </a:t>
            </a:r>
            <a:r>
              <a:rPr lang="en-GB" sz="1200" dirty="0" err="1"/>
              <a:t>dokter</a:t>
            </a:r>
            <a:r>
              <a:rPr lang="en-GB" sz="1200" dirty="0"/>
              <a:t> Wouter </a:t>
            </a:r>
            <a:r>
              <a:rPr lang="en-GB" sz="1200" dirty="0" err="1"/>
              <a:t>Peeters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4583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F3CB-3CB9-0C45-9FA7-364F4AC1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 Permanent Mooi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83E1-52F6-544D-9EFE-337C863B1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124" y="2112987"/>
            <a:ext cx="8809704" cy="4067151"/>
          </a:xfrm>
        </p:spPr>
        <p:txBody>
          <a:bodyPr>
            <a:normAutofit/>
          </a:bodyPr>
          <a:lstStyle/>
          <a:p>
            <a:r>
              <a:rPr lang="nl-NL" dirty="0"/>
              <a:t>Meer over Janny Hanegraaf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>
                <a:hlinkClick r:id="rId2"/>
              </a:rPr>
              <a:t>klik hier</a:t>
            </a:r>
            <a:endParaRPr lang="nl-NL" dirty="0"/>
          </a:p>
          <a:p>
            <a:r>
              <a:rPr lang="nl-NL" dirty="0"/>
              <a:t>Specialist permanente make-up en medische tatoeage sinds 2015 </a:t>
            </a:r>
          </a:p>
          <a:p>
            <a:r>
              <a:rPr lang="nl-NL" dirty="0"/>
              <a:t>Volgde gerenommeerde opleidingen, dit vak leer je niet met een dagcursus</a:t>
            </a:r>
          </a:p>
          <a:p>
            <a:r>
              <a:rPr lang="nl-NL" dirty="0"/>
              <a:t>Al tekenend luister ik, met jarenlange ervaring, naar het verhaal bij het litteken en sluit hiermee het proces af </a:t>
            </a:r>
          </a:p>
          <a:p>
            <a:r>
              <a:rPr lang="nl-NL" dirty="0"/>
              <a:t>Deze ‘kers op de taart’ van mijn hand is een nieuwe kans </a:t>
            </a:r>
          </a:p>
          <a:p>
            <a:pPr marL="0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329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F3CB-3CB9-0C45-9FA7-364F4AC1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966" y="873373"/>
            <a:ext cx="8809703" cy="1325563"/>
          </a:xfrm>
        </p:spPr>
        <p:txBody>
          <a:bodyPr/>
          <a:lstStyle/>
          <a:p>
            <a:r>
              <a:rPr lang="nl-NL" dirty="0"/>
              <a:t>Permanent Mooi in de media 2021</a:t>
            </a:r>
            <a:br>
              <a:rPr lang="nl-NL" dirty="0"/>
            </a:br>
            <a:endParaRPr lang="en-NL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150FE0-C73B-6F40-89E5-6FE53F6F2BAA}"/>
              </a:ext>
            </a:extLst>
          </p:cNvPr>
          <p:cNvGrpSpPr/>
          <p:nvPr/>
        </p:nvGrpSpPr>
        <p:grpSpPr>
          <a:xfrm>
            <a:off x="2441478" y="2714108"/>
            <a:ext cx="2485218" cy="2542078"/>
            <a:chOff x="8999593" y="2602014"/>
            <a:chExt cx="2485218" cy="2542078"/>
          </a:xfrm>
          <a:effectLst>
            <a:outerShdw blurRad="158463" dir="2700000" algn="tl" rotWithShape="0">
              <a:prstClr val="black">
                <a:alpha val="20000"/>
              </a:prstClr>
            </a:outerShdw>
          </a:effectLst>
        </p:grpSpPr>
        <p:pic>
          <p:nvPicPr>
            <p:cNvPr id="1026" name="Picture 2" descr="NRC Janny Hanegraaf">
              <a:hlinkClick r:id="rId2"/>
              <a:extLst>
                <a:ext uri="{FF2B5EF4-FFF2-40B4-BE49-F238E27FC236}">
                  <a16:creationId xmlns:a16="http://schemas.microsoft.com/office/drawing/2014/main" id="{2C9EB23E-7B8E-ED4D-A6E7-CD9F9CF54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8081" y="2602014"/>
              <a:ext cx="2471304" cy="1653972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ubtitle 2">
              <a:hlinkClick r:id="rId2"/>
              <a:extLst>
                <a:ext uri="{FF2B5EF4-FFF2-40B4-BE49-F238E27FC236}">
                  <a16:creationId xmlns:a16="http://schemas.microsoft.com/office/drawing/2014/main" id="{F961DCB1-AA1A-EC4B-B80A-B09990E17013}"/>
                </a:ext>
              </a:extLst>
            </p:cNvPr>
            <p:cNvSpPr txBox="1">
              <a:spLocks/>
            </p:cNvSpPr>
            <p:nvPr/>
          </p:nvSpPr>
          <p:spPr>
            <a:xfrm>
              <a:off x="8999593" y="4264538"/>
              <a:ext cx="2485218" cy="879554"/>
            </a:xfrm>
            <a:prstGeom prst="rect">
              <a:avLst/>
            </a:prstGeom>
            <a:solidFill>
              <a:srgbClr val="B9A77B"/>
            </a:solidFill>
            <a:ln w="12700">
              <a:solidFill>
                <a:srgbClr val="B9A77B"/>
              </a:solidFill>
            </a:ln>
          </p:spPr>
          <p:txBody>
            <a:bodyPr vert="horz" wrap="square" lIns="180000" tIns="180000" rIns="180000" bIns="180000" rtlCol="0" anchor="t" anchorCtr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Melody Southern Script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Artikel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NRC ‘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Dit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ben 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ik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’</a:t>
              </a:r>
            </a:p>
            <a:p>
              <a:endParaRPr lang="en-GB" sz="1400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1DD08-C45F-8E48-8F4D-042B9FC2C745}"/>
              </a:ext>
            </a:extLst>
          </p:cNvPr>
          <p:cNvGrpSpPr/>
          <p:nvPr/>
        </p:nvGrpSpPr>
        <p:grpSpPr>
          <a:xfrm>
            <a:off x="5477408" y="2714108"/>
            <a:ext cx="2485219" cy="2607737"/>
            <a:chOff x="8999592" y="2602014"/>
            <a:chExt cx="2485219" cy="2607737"/>
          </a:xfrm>
          <a:effectLst>
            <a:outerShdw blurRad="158463" dir="2700000" algn="tl" rotWithShape="0">
              <a:prstClr val="black">
                <a:alpha val="20000"/>
              </a:prstClr>
            </a:outerShdw>
          </a:effectLst>
        </p:grpSpPr>
        <p:pic>
          <p:nvPicPr>
            <p:cNvPr id="13" name="Picture 2">
              <a:hlinkClick r:id="rId4"/>
              <a:extLst>
                <a:ext uri="{FF2B5EF4-FFF2-40B4-BE49-F238E27FC236}">
                  <a16:creationId xmlns:a16="http://schemas.microsoft.com/office/drawing/2014/main" id="{62E81543-EDCD-4947-B79B-E75A8D63E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9008081" y="2602014"/>
              <a:ext cx="2471304" cy="165397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Subtitle 2">
              <a:hlinkClick r:id="rId4"/>
              <a:extLst>
                <a:ext uri="{FF2B5EF4-FFF2-40B4-BE49-F238E27FC236}">
                  <a16:creationId xmlns:a16="http://schemas.microsoft.com/office/drawing/2014/main" id="{EF7CBAA2-DC93-1F4B-B64B-9DE51BF5F930}"/>
                </a:ext>
              </a:extLst>
            </p:cNvPr>
            <p:cNvSpPr txBox="1">
              <a:spLocks/>
            </p:cNvSpPr>
            <p:nvPr/>
          </p:nvSpPr>
          <p:spPr>
            <a:xfrm>
              <a:off x="8999592" y="4264538"/>
              <a:ext cx="2485219" cy="945213"/>
            </a:xfrm>
            <a:prstGeom prst="rect">
              <a:avLst/>
            </a:prstGeom>
            <a:solidFill>
              <a:srgbClr val="B9A77B"/>
            </a:solidFill>
            <a:ln w="12700">
              <a:solidFill>
                <a:srgbClr val="B9A77B"/>
              </a:solidFill>
            </a:ln>
          </p:spPr>
          <p:txBody>
            <a:bodyPr vert="horz" wrap="square" lIns="180000" tIns="180000" rIns="180000" bIns="180000" rtlCol="0" anchor="t" anchorCtr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Melody Southern Script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Artikel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AD, 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Brabants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Dagblad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, De Stem 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en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Eindhovens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1400" dirty="0" err="1">
                  <a:solidFill>
                    <a:schemeClr val="bg1"/>
                  </a:solidFill>
                  <a:latin typeface="Quicksand" pitchFamily="2" charset="77"/>
                </a:rPr>
                <a:t>dagblad</a:t>
              </a:r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796963-8FD9-C842-ADE1-A4AC32F93029}"/>
              </a:ext>
            </a:extLst>
          </p:cNvPr>
          <p:cNvGrpSpPr/>
          <p:nvPr/>
        </p:nvGrpSpPr>
        <p:grpSpPr>
          <a:xfrm>
            <a:off x="8499424" y="2691570"/>
            <a:ext cx="2485219" cy="2542078"/>
            <a:chOff x="8999592" y="2602014"/>
            <a:chExt cx="2485219" cy="2542078"/>
          </a:xfrm>
          <a:effectLst>
            <a:outerShdw blurRad="158463" dir="2700000" algn="tl" rotWithShape="0">
              <a:prstClr val="black">
                <a:alpha val="20000"/>
              </a:prstClr>
            </a:outerShdw>
          </a:effectLst>
        </p:grpSpPr>
        <p:pic>
          <p:nvPicPr>
            <p:cNvPr id="16" name="Picture 2">
              <a:hlinkClick r:id="rId6"/>
              <a:extLst>
                <a:ext uri="{FF2B5EF4-FFF2-40B4-BE49-F238E27FC236}">
                  <a16:creationId xmlns:a16="http://schemas.microsoft.com/office/drawing/2014/main" id="{C57475B4-A86F-2049-A295-5119124DF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008081" y="2602014"/>
              <a:ext cx="2471304" cy="165397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ubtitle 2">
              <a:hlinkClick r:id="rId6"/>
              <a:extLst>
                <a:ext uri="{FF2B5EF4-FFF2-40B4-BE49-F238E27FC236}">
                  <a16:creationId xmlns:a16="http://schemas.microsoft.com/office/drawing/2014/main" id="{39F7CD15-15C0-7E4E-A7E5-ED8D3682CA00}"/>
                </a:ext>
              </a:extLst>
            </p:cNvPr>
            <p:cNvSpPr txBox="1">
              <a:spLocks/>
            </p:cNvSpPr>
            <p:nvPr/>
          </p:nvSpPr>
          <p:spPr>
            <a:xfrm>
              <a:off x="8999592" y="4264538"/>
              <a:ext cx="2485219" cy="879554"/>
            </a:xfrm>
            <a:prstGeom prst="rect">
              <a:avLst/>
            </a:prstGeom>
            <a:solidFill>
              <a:srgbClr val="B9A77B"/>
            </a:solidFill>
            <a:ln w="12700">
              <a:solidFill>
                <a:srgbClr val="B9A77B"/>
              </a:solidFill>
            </a:ln>
          </p:spPr>
          <p:txBody>
            <a:bodyPr vert="horz" wrap="square" lIns="0" tIns="180000" rIns="0" bIns="180000" rtlCol="0" anchor="t" anchorCtr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/>
                  </a:solidFill>
                  <a:latin typeface="Melody Southern Script" pitchFamily="2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Quicksand" pitchFamily="2" charset="77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bg1"/>
                  </a:solidFill>
                  <a:latin typeface="Quicksand" pitchFamily="2" charset="77"/>
                </a:rPr>
                <a:t>Radio 2 interview Gijs Staverman</a:t>
              </a:r>
            </a:p>
            <a:p>
              <a:endParaRPr lang="en-GB" sz="1400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8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581452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 medisch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9AF0BF-FBC6-4AFF-A220-E53CAC9794E0}"/>
              </a:ext>
            </a:extLst>
          </p:cNvPr>
          <p:cNvSpPr txBox="1">
            <a:spLocks/>
          </p:cNvSpPr>
          <p:nvPr/>
        </p:nvSpPr>
        <p:spPr>
          <a:xfrm>
            <a:off x="2576812" y="1688252"/>
            <a:ext cx="8197205" cy="101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/>
              <a:t>Haargroeiproblematiek</a:t>
            </a:r>
            <a:r>
              <a:rPr lang="en-GB" sz="2400" dirty="0"/>
              <a:t> door auto-</a:t>
            </a:r>
            <a:r>
              <a:rPr lang="en-GB" sz="2400" dirty="0" err="1"/>
              <a:t>imuunziekte</a:t>
            </a:r>
            <a:r>
              <a:rPr lang="en-GB" sz="2400" dirty="0"/>
              <a:t>, alopecia, </a:t>
            </a:r>
            <a:r>
              <a:rPr lang="en-GB" sz="2400" dirty="0" err="1"/>
              <a:t>littekens</a:t>
            </a:r>
            <a:r>
              <a:rPr lang="en-GB" sz="2400" dirty="0"/>
              <a:t> en </a:t>
            </a:r>
            <a:r>
              <a:rPr lang="en-GB" sz="2400" dirty="0" err="1"/>
              <a:t>andere</a:t>
            </a:r>
            <a:r>
              <a:rPr lang="en-GB" sz="2400" dirty="0"/>
              <a:t> </a:t>
            </a:r>
            <a:r>
              <a:rPr lang="en-GB" sz="2400" dirty="0" err="1"/>
              <a:t>oorzaken</a:t>
            </a:r>
            <a:endParaRPr lang="en-GB" sz="2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642F254-52CA-4B2F-A13F-974EDD782173}"/>
              </a:ext>
            </a:extLst>
          </p:cNvPr>
          <p:cNvSpPr txBox="1">
            <a:spLocks/>
          </p:cNvSpPr>
          <p:nvPr/>
        </p:nvSpPr>
        <p:spPr>
          <a:xfrm>
            <a:off x="2682210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Permanente make-up </a:t>
            </a:r>
            <a:r>
              <a:rPr lang="nl-NL" sz="1200" i="1" dirty="0" err="1"/>
              <a:t>By</a:t>
            </a:r>
            <a:r>
              <a:rPr lang="nl-NL" sz="1200" i="1" dirty="0"/>
              <a:t> Janny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8815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581452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 medisch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4096" y="1647095"/>
            <a:ext cx="8299495" cy="1016355"/>
          </a:xfrm>
        </p:spPr>
        <p:txBody>
          <a:bodyPr>
            <a:noAutofit/>
          </a:bodyPr>
          <a:lstStyle/>
          <a:p>
            <a:r>
              <a:rPr lang="en-GB" sz="2400" dirty="0" err="1"/>
              <a:t>Haargroeiproblematiek</a:t>
            </a:r>
            <a:r>
              <a:rPr lang="en-GB" sz="2400" dirty="0"/>
              <a:t> door auto-</a:t>
            </a:r>
            <a:r>
              <a:rPr lang="en-GB" sz="2400" dirty="0" err="1"/>
              <a:t>imuunziekte</a:t>
            </a:r>
            <a:r>
              <a:rPr lang="en-GB" sz="2400" dirty="0"/>
              <a:t>, alopecia, </a:t>
            </a:r>
            <a:r>
              <a:rPr lang="en-GB" sz="2400" dirty="0" err="1"/>
              <a:t>littekens</a:t>
            </a:r>
            <a:r>
              <a:rPr lang="en-GB" sz="2400" dirty="0"/>
              <a:t> en </a:t>
            </a:r>
            <a:r>
              <a:rPr lang="en-GB" sz="2400" dirty="0" err="1"/>
              <a:t>andere</a:t>
            </a:r>
            <a:r>
              <a:rPr lang="en-GB" sz="2400" dirty="0"/>
              <a:t> </a:t>
            </a:r>
            <a:r>
              <a:rPr lang="en-GB" sz="2400" dirty="0" err="1"/>
              <a:t>oorzaken</a:t>
            </a:r>
            <a:endParaRPr lang="en-GB" sz="2400" dirty="0"/>
          </a:p>
          <a:p>
            <a:endParaRPr lang="en-GB" sz="2400" dirty="0" err="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9FC354-F111-4A18-8045-1B5F262DB382}"/>
              </a:ext>
            </a:extLst>
          </p:cNvPr>
          <p:cNvSpPr txBox="1">
            <a:spLocks/>
          </p:cNvSpPr>
          <p:nvPr/>
        </p:nvSpPr>
        <p:spPr>
          <a:xfrm>
            <a:off x="2682210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Permanente make-up </a:t>
            </a:r>
            <a:r>
              <a:rPr lang="nl-NL" sz="1200" i="1" dirty="0" err="1"/>
              <a:t>By</a:t>
            </a:r>
            <a:r>
              <a:rPr lang="nl-NL" sz="1200" i="1" dirty="0"/>
              <a:t> Janny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162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935E57-448F-C941-88BE-00AC0CFA3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8" b="558"/>
          <a:stretch/>
        </p:blipFill>
        <p:spPr>
          <a:xfrm>
            <a:off x="2651834" y="2347060"/>
            <a:ext cx="7217723" cy="348493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Permanente make-up |medisch</a:t>
            </a:r>
            <a:br>
              <a:rPr lang="nl-NL" dirty="0"/>
            </a:b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834" y="1689399"/>
            <a:ext cx="7217723" cy="1016355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dirty="0" err="1">
                <a:solidFill>
                  <a:srgbClr val="000000"/>
                </a:solidFill>
              </a:rPr>
              <a:t>Herstellen</a:t>
            </a:r>
            <a:r>
              <a:rPr lang="en-GB" sz="2400" dirty="0">
                <a:solidFill>
                  <a:srgbClr val="000000"/>
                </a:solidFill>
              </a:rPr>
              <a:t> van </a:t>
            </a:r>
            <a:r>
              <a:rPr lang="en-GB" sz="2400" dirty="0" err="1">
                <a:solidFill>
                  <a:srgbClr val="000000"/>
                </a:solidFill>
              </a:rPr>
              <a:t>kleur</a:t>
            </a:r>
            <a:r>
              <a:rPr lang="en-GB" sz="2400" dirty="0">
                <a:solidFill>
                  <a:srgbClr val="000000"/>
                </a:solidFill>
              </a:rPr>
              <a:t> en </a:t>
            </a:r>
            <a:r>
              <a:rPr lang="en-GB" sz="2400" dirty="0" err="1">
                <a:solidFill>
                  <a:srgbClr val="000000"/>
                </a:solidFill>
              </a:rPr>
              <a:t>vorm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icksand" pitchFamily="2" charset="77"/>
              <a:ea typeface="+mn-ea"/>
              <a:cs typeface="+mn-cs"/>
            </a:endParaRPr>
          </a:p>
          <a:p>
            <a:endParaRPr lang="en-GB" sz="2400" dirty="0"/>
          </a:p>
          <a:p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8A6F3E0-38D7-463C-9BC7-E6507B5AF980}"/>
              </a:ext>
            </a:extLst>
          </p:cNvPr>
          <p:cNvSpPr txBox="1">
            <a:spLocks/>
          </p:cNvSpPr>
          <p:nvPr/>
        </p:nvSpPr>
        <p:spPr>
          <a:xfrm>
            <a:off x="2682210" y="6167438"/>
            <a:ext cx="7217723" cy="48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Permanente make-up </a:t>
            </a:r>
            <a:r>
              <a:rPr lang="nl-NL" sz="1200" i="1" dirty="0" err="1"/>
              <a:t>By</a:t>
            </a:r>
            <a:r>
              <a:rPr lang="nl-NL" sz="1200" i="1" dirty="0"/>
              <a:t> Janny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8333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357E7B-3274-6C4A-9000-8BE87953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96" y="690562"/>
            <a:ext cx="9549292" cy="1325563"/>
          </a:xfrm>
        </p:spPr>
        <p:txBody>
          <a:bodyPr/>
          <a:lstStyle/>
          <a:p>
            <a:r>
              <a:rPr lang="nl-NL" dirty="0"/>
              <a:t>Permanente make-up | camouflage</a:t>
            </a:r>
            <a:endParaRPr lang="en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613BA-53A0-D543-9CC7-01D4C857938F}"/>
              </a:ext>
            </a:extLst>
          </p:cNvPr>
          <p:cNvSpPr txBox="1"/>
          <p:nvPr/>
        </p:nvSpPr>
        <p:spPr>
          <a:xfrm>
            <a:off x="10922000" y="4292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ECE91-B099-3344-81DB-96BDEDF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834" y="2016125"/>
            <a:ext cx="8809705" cy="1016355"/>
          </a:xfrm>
        </p:spPr>
        <p:txBody>
          <a:bodyPr/>
          <a:lstStyle/>
          <a:p>
            <a:r>
              <a:rPr lang="en-GB" sz="2800" dirty="0"/>
              <a:t>Met </a:t>
            </a:r>
            <a:r>
              <a:rPr lang="en-GB" sz="2800" dirty="0" err="1"/>
              <a:t>permanente</a:t>
            </a:r>
            <a:r>
              <a:rPr lang="en-GB" sz="2800" dirty="0"/>
              <a:t> make-up je </a:t>
            </a:r>
            <a:r>
              <a:rPr lang="en-GB" sz="2800" dirty="0" err="1"/>
              <a:t>litteken</a:t>
            </a:r>
            <a:r>
              <a:rPr lang="en-GB" sz="2800" dirty="0"/>
              <a:t> de baas</a:t>
            </a:r>
          </a:p>
          <a:p>
            <a:endParaRPr lang="en-GB" dirty="0" err="1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0380466-8F50-224C-A1F9-2D8485DF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" b="558"/>
          <a:stretch/>
        </p:blipFill>
        <p:spPr>
          <a:xfrm>
            <a:off x="2651834" y="2615578"/>
            <a:ext cx="7217723" cy="34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041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MU">
      <a:dk1>
        <a:srgbClr val="000000"/>
      </a:dk1>
      <a:lt1>
        <a:srgbClr val="FFFFFF"/>
      </a:lt1>
      <a:dk2>
        <a:srgbClr val="000000"/>
      </a:dk2>
      <a:lt2>
        <a:srgbClr val="F3F3F3"/>
      </a:lt2>
      <a:accent1>
        <a:srgbClr val="B9A77B"/>
      </a:accent1>
      <a:accent2>
        <a:srgbClr val="B9A77B"/>
      </a:accent2>
      <a:accent3>
        <a:srgbClr val="B9A77B"/>
      </a:accent3>
      <a:accent4>
        <a:srgbClr val="B9A77B"/>
      </a:accent4>
      <a:accent5>
        <a:srgbClr val="B9A77B"/>
      </a:accent5>
      <a:accent6>
        <a:srgbClr val="B9A77B"/>
      </a:accent6>
      <a:hlink>
        <a:srgbClr val="B9A77B"/>
      </a:hlink>
      <a:folHlink>
        <a:srgbClr val="B9A7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3BD46FE-BA16-2649-8DE4-488551DC6CE5}" vid="{50BFC72C-EB81-FE44-9F39-7FD8F58FC0E6}"/>
    </a:ext>
  </a:extLst>
</a:theme>
</file>

<file path=ppt/theme/theme2.xml><?xml version="1.0" encoding="utf-8"?>
<a:theme xmlns:a="http://schemas.openxmlformats.org/drawingml/2006/main" name="Office Theme">
  <a:themeElements>
    <a:clrScheme name="PMU">
      <a:dk1>
        <a:srgbClr val="000000"/>
      </a:dk1>
      <a:lt1>
        <a:srgbClr val="FFFFFF"/>
      </a:lt1>
      <a:dk2>
        <a:srgbClr val="000000"/>
      </a:dk2>
      <a:lt2>
        <a:srgbClr val="F3F3F3"/>
      </a:lt2>
      <a:accent1>
        <a:srgbClr val="B9A77B"/>
      </a:accent1>
      <a:accent2>
        <a:srgbClr val="B9A77B"/>
      </a:accent2>
      <a:accent3>
        <a:srgbClr val="B9A77B"/>
      </a:accent3>
      <a:accent4>
        <a:srgbClr val="B9A77B"/>
      </a:accent4>
      <a:accent5>
        <a:srgbClr val="B9A77B"/>
      </a:accent5>
      <a:accent6>
        <a:srgbClr val="B9A77B"/>
      </a:accent6>
      <a:hlink>
        <a:srgbClr val="B9A77B"/>
      </a:hlink>
      <a:folHlink>
        <a:srgbClr val="B9A7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3BD46FE-BA16-2649-8DE4-488551DC6CE5}" vid="{C7DCF17C-D595-5743-8793-30F15B33FDB5}"/>
    </a:ext>
  </a:extLst>
</a:theme>
</file>

<file path=ppt/theme/theme3.xml><?xml version="1.0" encoding="utf-8"?>
<a:theme xmlns:a="http://schemas.openxmlformats.org/drawingml/2006/main" name="2_Office Theme">
  <a:themeElements>
    <a:clrScheme name="PMU">
      <a:dk1>
        <a:srgbClr val="000000"/>
      </a:dk1>
      <a:lt1>
        <a:srgbClr val="FFFFFF"/>
      </a:lt1>
      <a:dk2>
        <a:srgbClr val="000000"/>
      </a:dk2>
      <a:lt2>
        <a:srgbClr val="F3F3F3"/>
      </a:lt2>
      <a:accent1>
        <a:srgbClr val="B9A77B"/>
      </a:accent1>
      <a:accent2>
        <a:srgbClr val="B9A77B"/>
      </a:accent2>
      <a:accent3>
        <a:srgbClr val="B9A77B"/>
      </a:accent3>
      <a:accent4>
        <a:srgbClr val="B9A77B"/>
      </a:accent4>
      <a:accent5>
        <a:srgbClr val="B9A77B"/>
      </a:accent5>
      <a:accent6>
        <a:srgbClr val="B9A77B"/>
      </a:accent6>
      <a:hlink>
        <a:srgbClr val="B9A77B"/>
      </a:hlink>
      <a:folHlink>
        <a:srgbClr val="B9A7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08779BE-F6D9-7A47-9C02-BC5F78E91FE3}" vid="{CA88E423-F9F0-DA47-AC6B-F95D442A63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Permanent-Mooi-PPT-Template</Template>
  <TotalTime>10786</TotalTime>
  <Words>531</Words>
  <Application>Microsoft Office PowerPoint</Application>
  <PresentationFormat>Breedbeeld</PresentationFormat>
  <Paragraphs>69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Melody Southern Script</vt:lpstr>
      <vt:lpstr>Quicksand</vt:lpstr>
      <vt:lpstr>Quicksand Light</vt:lpstr>
      <vt:lpstr>1_Office Theme</vt:lpstr>
      <vt:lpstr>Office Theme</vt:lpstr>
      <vt:lpstr>2_Office Theme</vt:lpstr>
      <vt:lpstr>Medische tatoeage in beeld</vt:lpstr>
      <vt:lpstr>Inhoud </vt:lpstr>
      <vt:lpstr>Medische tatoeage</vt:lpstr>
      <vt:lpstr>Over Permanent Mooi</vt:lpstr>
      <vt:lpstr>Permanent Mooi in de media 2021 </vt:lpstr>
      <vt:lpstr>Permanente make-up | medisch</vt:lpstr>
      <vt:lpstr>Permanente make-up | medisch</vt:lpstr>
      <vt:lpstr>Permanente make-up |medisch </vt:lpstr>
      <vt:lpstr>Permanente make-up | camouflage</vt:lpstr>
      <vt:lpstr>PowerPoint-presentatie</vt:lpstr>
      <vt:lpstr>Permanente make-up | tepeltatoeage</vt:lpstr>
      <vt:lpstr> Permanente make-up | tepeltatoeage </vt:lpstr>
      <vt:lpstr>Permanente make-up | tepeltatoeage</vt:lpstr>
      <vt:lpstr>PowerPoint-presentatie</vt:lpstr>
      <vt:lpstr>Permanente make-up | tepeltatoeage</vt:lpstr>
      <vt:lpstr>Permanente make-up | tepeltatoeage</vt:lpstr>
      <vt:lpstr>Medische tatoeage</vt:lpstr>
      <vt:lpstr>GGD | nieuwe wet- en regelgeving</vt:lpstr>
      <vt:lpstr>Voordelen uitbesteden medische tatoeage</vt:lpstr>
      <vt:lpstr>PowerPoint-presentatie</vt:lpstr>
      <vt:lpstr>Voorbeelden permanente make-up</vt:lpstr>
      <vt:lpstr>Voorbeelden permanente make-up</vt:lpstr>
      <vt:lpstr>Samen leveren we complete zorg die iedereen verdient!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Medische tatoeage in beeld</dc:title>
  <dc:creator>Lenie Van Der Zande</dc:creator>
  <cp:lastModifiedBy>Lenie Van Der Zande</cp:lastModifiedBy>
  <cp:revision>42</cp:revision>
  <dcterms:created xsi:type="dcterms:W3CDTF">2021-11-09T13:23:17Z</dcterms:created>
  <dcterms:modified xsi:type="dcterms:W3CDTF">2021-12-06T19:13:41Z</dcterms:modified>
</cp:coreProperties>
</file>